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86" r:id="rId2"/>
    <p:sldId id="425" r:id="rId3"/>
    <p:sldId id="638" r:id="rId4"/>
    <p:sldId id="639" r:id="rId5"/>
    <p:sldId id="641" r:id="rId6"/>
    <p:sldId id="640" r:id="rId7"/>
    <p:sldId id="644" r:id="rId8"/>
    <p:sldId id="642" r:id="rId9"/>
    <p:sldId id="643" r:id="rId10"/>
    <p:sldId id="647" r:id="rId11"/>
    <p:sldId id="645" r:id="rId12"/>
    <p:sldId id="646" r:id="rId13"/>
    <p:sldId id="648" r:id="rId14"/>
    <p:sldId id="649" r:id="rId15"/>
    <p:sldId id="650" r:id="rId16"/>
    <p:sldId id="651" r:id="rId17"/>
    <p:sldId id="652" r:id="rId18"/>
    <p:sldId id="653" r:id="rId19"/>
    <p:sldId id="654" r:id="rId20"/>
    <p:sldId id="655" r:id="rId21"/>
    <p:sldId id="656" r:id="rId22"/>
    <p:sldId id="637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CEF00"/>
    <a:srgbClr val="DDDDDD"/>
    <a:srgbClr val="C0C0C0"/>
    <a:srgbClr val="CC3300"/>
    <a:srgbClr val="6264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540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-26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59D539A-3B48-4CDB-B37E-63CA4953F2C0}" type="datetimeFigureOut">
              <a:rPr lang="zh-CN" altLang="en-US"/>
              <a:pPr>
                <a:defRPr/>
              </a:pPr>
              <a:t>2014/1/1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72BFED1-EF41-4C9F-A6EA-083459068E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6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64D7B7E-CE34-431D-BAB1-D991AE493ABC}" type="slidenum">
              <a:rPr lang="nl-NL" altLang="zh-CN"/>
              <a:pPr>
                <a:defRPr/>
              </a:pPr>
              <a:t>‹#›</a:t>
            </a:fld>
            <a:endParaRPr lang="nl-NL" altLang="zh-CN"/>
          </a:p>
        </p:txBody>
      </p:sp>
    </p:spTree>
    <p:extLst>
      <p:ext uri="{BB962C8B-B14F-4D97-AF65-F5344CB8AC3E}">
        <p14:creationId xmlns:p14="http://schemas.microsoft.com/office/powerpoint/2010/main" val="890384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DB8B988-031E-4B7E-A00A-4E57D1156766}" type="slidenum">
              <a:rPr lang="nl-NL" altLang="zh-CN"/>
              <a:pPr eaLnBrk="1" hangingPunct="1"/>
              <a:t>1</a:t>
            </a:fld>
            <a:endParaRPr lang="nl-NL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D383DD-B51E-4810-8953-80B748BBF2FA}" type="slidenum">
              <a:rPr lang="nl-NL" altLang="zh-CN"/>
              <a:pPr eaLnBrk="1" hangingPunct="1"/>
              <a:t>2</a:t>
            </a:fld>
            <a:endParaRPr lang="nl-NL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B1E85E2-661A-40A7-94E7-6AD2642C23BE}" type="slidenum">
              <a:rPr lang="nl-NL" altLang="zh-CN"/>
              <a:pPr eaLnBrk="1" hangingPunct="1"/>
              <a:t>22</a:t>
            </a:fld>
            <a:endParaRPr lang="nl-NL" altLang="zh-CN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76538" y="2220913"/>
            <a:ext cx="6367462" cy="2144712"/>
          </a:xfrm>
          <a:prstGeom prst="rect">
            <a:avLst/>
          </a:prstGeom>
          <a:solidFill>
            <a:srgbClr val="EFE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9500"/>
            <a:ext cx="28448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844675"/>
            <a:ext cx="2798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计算机组成原理</a:t>
            </a:r>
            <a:r>
              <a:rPr lang="nl-BE" altLang="zh-CN" dirty="0" smtClean="0">
                <a:solidFill>
                  <a:srgbClr val="ECE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dirty="0" smtClean="0">
                <a:solidFill>
                  <a:srgbClr val="ECE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综合实验</a:t>
            </a:r>
            <a:endParaRPr lang="nl-NL" altLang="zh-CN" dirty="0" smtClean="0">
              <a:solidFill>
                <a:srgbClr val="ECE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5" name="Picture 2" descr="K:\documents\homeworklec\5\jy_计算机组成原理\pre\fpga.jp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220331"/>
            <a:ext cx="3050344" cy="21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13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5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5697" y="274639"/>
            <a:ext cx="209110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7989" y="274639"/>
            <a:ext cx="6137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5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17989" y="274639"/>
            <a:ext cx="8368811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50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89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83084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98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928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6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7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78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274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285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743950" y="-63500"/>
            <a:ext cx="400050" cy="468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5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NL" altLang="zh-CN" smtClean="0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6710363" y="6332538"/>
            <a:ext cx="2249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zh-CN" altLang="en-US" sz="1400" dirty="0" smtClean="0">
                <a:latin typeface="迷你简书魂" pitchFamily="49" charset="-122"/>
                <a:ea typeface="迷你简书魂" pitchFamily="49" charset="-122"/>
              </a:rPr>
              <a:t>计算机组成原理 综合实验</a:t>
            </a:r>
            <a:endParaRPr lang="nl-NL" altLang="zh-CN" sz="1400" dirty="0" smtClean="0">
              <a:solidFill>
                <a:srgbClr val="ECEF00"/>
              </a:solidFill>
              <a:latin typeface="迷你简书魂" pitchFamily="49" charset="-122"/>
              <a:ea typeface="迷你简书魂" pitchFamily="49" charset="-122"/>
            </a:endParaRP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H="1">
            <a:off x="6699250" y="6308725"/>
            <a:ext cx="2192338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Box 2"/>
          <p:cNvSpPr txBox="1">
            <a:spLocks noChangeArrowheads="1"/>
          </p:cNvSpPr>
          <p:nvPr userDrawn="1"/>
        </p:nvSpPr>
        <p:spPr bwMode="auto">
          <a:xfrm>
            <a:off x="8743950" y="0"/>
            <a:ext cx="450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83C30E1-C518-4F85-8303-396AB89229CB}" type="slidenum">
              <a:rPr lang="zh-CN" altLang="en-US">
                <a:solidFill>
                  <a:srgbClr val="404040"/>
                </a:solidFill>
                <a:latin typeface="Cooper Black" pitchFamily="18" charset="0"/>
                <a:ea typeface="宋体" pitchFamily="2" charset="-122"/>
              </a:rPr>
              <a:pPr eaLnBrk="1" hangingPunct="1"/>
              <a:t>‹#›</a:t>
            </a:fld>
            <a:endParaRPr lang="zh-CN" altLang="en-US">
              <a:solidFill>
                <a:srgbClr val="404040"/>
              </a:solidFill>
              <a:latin typeface="Cooper Black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759825" y="6742113"/>
            <a:ext cx="400050" cy="4683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2.0/b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059113" y="2492375"/>
            <a:ext cx="5710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基于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MIPS32</a:t>
            </a:r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标准子集的</a:t>
            </a:r>
            <a:endParaRPr lang="en-US" altLang="zh-CN" sz="3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>
              <a:defRPr/>
            </a:pP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	</a:t>
            </a:r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指令流水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endParaRPr lang="nl-NL" altLang="zh-CN" sz="36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378565" y="3860800"/>
            <a:ext cx="53463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zh-CN" altLang="en-US" sz="2000" b="1" dirty="0">
                <a:latin typeface="方正北魏楷书简体" pitchFamily="65" charset="-122"/>
                <a:ea typeface="方正北魏楷书简体" pitchFamily="65" charset="-122"/>
              </a:rPr>
              <a:t>清华大学计算机系　贾　开　周昕宇　李铁峥</a:t>
            </a:r>
            <a:endParaRPr lang="nl-NL" altLang="zh-CN" sz="2000" b="1" dirty="0">
              <a:latin typeface="方正北魏楷书简体" pitchFamily="65" charset="-122"/>
              <a:ea typeface="方正北魏楷书简体" pitchFamily="65" charset="-122"/>
            </a:endParaRPr>
          </a:p>
        </p:txBody>
      </p:sp>
      <p:sp>
        <p:nvSpPr>
          <p:cNvPr id="4101" name="Rectangle 14"/>
          <p:cNvSpPr>
            <a:spLocks noChangeArrowheads="1"/>
          </p:cNvSpPr>
          <p:nvPr/>
        </p:nvSpPr>
        <p:spPr bwMode="auto">
          <a:xfrm>
            <a:off x="5905500" y="6132513"/>
            <a:ext cx="3160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The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Armcpu-devteam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Jan. 2  2014</a:t>
            </a:r>
          </a:p>
          <a:p>
            <a:pPr eaLnBrk="0" hangingPunct="0">
              <a:defRPr/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sp>
        <p:nvSpPr>
          <p:cNvPr id="3077" name="Rectangle 15">
            <a:hlinkClick r:id="rId3"/>
          </p:cNvPr>
          <p:cNvSpPr>
            <a:spLocks noChangeArrowheads="1"/>
          </p:cNvSpPr>
          <p:nvPr/>
        </p:nvSpPr>
        <p:spPr bwMode="auto">
          <a:xfrm>
            <a:off x="5815013" y="6381750"/>
            <a:ext cx="3294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zh-CN" sz="1200" u="sng">
                <a:ea typeface="宋体" pitchFamily="2" charset="-122"/>
              </a:rPr>
              <a:t>http://git.net9.org/armcpu-devteam/armcpu.git</a:t>
            </a:r>
          </a:p>
        </p:txBody>
      </p:sp>
      <p:pic>
        <p:nvPicPr>
          <p:cNvPr id="3078" name="Picture 7" descr="K:\documents\homeworklec\5\jy_计算机组成原理\pre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9267" r="16542" b="6543"/>
          <a:stretch>
            <a:fillRect/>
          </a:stretch>
        </p:blipFill>
        <p:spPr bwMode="auto">
          <a:xfrm>
            <a:off x="4716463" y="6021388"/>
            <a:ext cx="10795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 flipV="1">
            <a:off x="957263" y="6381750"/>
            <a:ext cx="0" cy="5603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938213" y="6381750"/>
            <a:ext cx="377825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270318" y="-387424"/>
            <a:ext cx="0" cy="10272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1124744"/>
            <a:ext cx="7062117" cy="489448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1124744"/>
            <a:ext cx="662473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buFont typeface="Wingdings" pitchFamily="2" charset="2"/>
              <a:buChar char="n"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自行设计通信协议</a:t>
            </a: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PC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端实现了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python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的服务器库，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上硬件实现客户端，并实现了汇编的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客户端</a:t>
            </a: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实际传输速度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 rot="174068">
            <a:off x="5025911" y="206159"/>
            <a:ext cx="3561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串口数据传输</a:t>
            </a:r>
            <a:endParaRPr lang="en-US" altLang="zh-CN" sz="40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639852"/>
            <a:ext cx="7453697" cy="3408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980728"/>
            <a:ext cx="25193" cy="518457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33916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580112" y="4652962"/>
            <a:ext cx="2514356" cy="1224309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52120" y="4789601"/>
            <a:ext cx="23941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zh-CN" sz="6000" dirty="0" smtClean="0">
                <a:solidFill>
                  <a:srgbClr val="626400"/>
                </a:solidFill>
                <a:ea typeface="宋体" pitchFamily="2" charset="-122"/>
              </a:rPr>
              <a:t>11kb/s</a:t>
            </a:r>
            <a:endParaRPr lang="nl-NL" altLang="zh-CN" sz="6000" dirty="0">
              <a:solidFill>
                <a:srgbClr val="626400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2423" y="1806516"/>
            <a:ext cx="1924496" cy="5366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3byte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起地址 </a:t>
            </a:r>
            <a:endParaRPr lang="zh-CN" altLang="en-US" sz="2400" b="1" dirty="0"/>
          </a:p>
        </p:txBody>
      </p:sp>
      <p:sp>
        <p:nvSpPr>
          <p:cNvPr id="26" name="矩形 25"/>
          <p:cNvSpPr/>
          <p:nvPr/>
        </p:nvSpPr>
        <p:spPr>
          <a:xfrm>
            <a:off x="3809123" y="1806516"/>
            <a:ext cx="1924496" cy="5366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3byte 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终地址 </a:t>
            </a:r>
            <a:endParaRPr lang="zh-CN" altLang="en-US" sz="2400" b="1" dirty="0"/>
          </a:p>
        </p:txBody>
      </p:sp>
      <p:sp>
        <p:nvSpPr>
          <p:cNvPr id="29" name="矩形 28"/>
          <p:cNvSpPr/>
          <p:nvPr/>
        </p:nvSpPr>
        <p:spPr>
          <a:xfrm>
            <a:off x="5796136" y="1806515"/>
            <a:ext cx="1924496" cy="5366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数据</a:t>
            </a:r>
            <a:endParaRPr lang="zh-CN" altLang="en-US" sz="2400" b="1" dirty="0"/>
          </a:p>
        </p:txBody>
      </p:sp>
      <p:sp>
        <p:nvSpPr>
          <p:cNvPr id="30" name="矩形 29"/>
          <p:cNvSpPr/>
          <p:nvPr/>
        </p:nvSpPr>
        <p:spPr>
          <a:xfrm>
            <a:off x="3616094" y="2437312"/>
            <a:ext cx="2396066" cy="536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异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或校验码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88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980728"/>
            <a:ext cx="7062117" cy="5038496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1124744"/>
            <a:ext cx="6624736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输出参数：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800x600@72Hz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9bit RGB DAC</a:t>
            </a: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实际分辨率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400x300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RGB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硬件实现最近邻上采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样；为了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加速软硬件，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实际大小为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512x300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，每行的后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112 byte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无用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由</a:t>
            </a:r>
            <a:r>
              <a:rPr lang="en-US" altLang="zh-CN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xilinx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ipcore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ram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操作系统软件渲染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渲染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console text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到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，并提供重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绘的系统调用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24bit RGB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到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 RGB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的转换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800100" lvl="2" indent="0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PC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上使用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dithering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及自创算法实现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259632" y="980728"/>
            <a:ext cx="438175" cy="5038496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altLang="zh-CN">
              <a:ea typeface="宋体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endParaRPr lang="en-US" altLang="zh-CN" sz="44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881422"/>
            <a:ext cx="25193" cy="528388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33916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5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98315" y="980728"/>
            <a:ext cx="7062117" cy="5038496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835697" y="1124744"/>
            <a:ext cx="662473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CPLD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进行采样、整型、校验等操作，将每组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8bit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扫描码分两次发送到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处理按下、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释放事件，将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shift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状态及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按下键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的扫描码发送到操作系统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操作系统进行扫描码到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ascii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的查表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PS/2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61653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881422"/>
            <a:ext cx="25193" cy="528388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33916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" t="15173" r="36183" b="24194"/>
          <a:stretch/>
        </p:blipFill>
        <p:spPr bwMode="auto">
          <a:xfrm>
            <a:off x="3635896" y="3453475"/>
            <a:ext cx="4674088" cy="249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835696" y="3429000"/>
            <a:ext cx="1656183" cy="2304256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434594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处理流程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732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270318" y="-387424"/>
            <a:ext cx="0" cy="12688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377894" y="2782669"/>
            <a:ext cx="662473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Wingdings" pitchFamily="2" charset="2"/>
              <a:buChar char="n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内置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rom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存储两个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引导程序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：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lvl="1"/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ELF loader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lvl="1"/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	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数据传输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客户端</a:t>
            </a:r>
            <a:endParaRPr lang="zh-CN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系统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引导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864848"/>
            <a:ext cx="7893683" cy="249271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233916" y="3429000"/>
            <a:ext cx="7910084" cy="273630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33916" y="6149568"/>
            <a:ext cx="14287" cy="16497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"/>
          <p:cNvSpPr txBox="1">
            <a:spLocks noChangeArrowheads="1"/>
          </p:cNvSpPr>
          <p:nvPr/>
        </p:nvSpPr>
        <p:spPr bwMode="auto">
          <a:xfrm rot="1073119">
            <a:off x="3047381" y="1942202"/>
            <a:ext cx="6624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通过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拨码开关选择从哪个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rom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启动</a:t>
            </a:r>
            <a:endParaRPr lang="zh-CN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 rot="20444710">
            <a:off x="2163650" y="4795578"/>
            <a:ext cx="6624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操作系统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存放于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flash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内，由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elf loader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载入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t="50813" r="47012" b="19642"/>
          <a:stretch/>
        </p:blipFill>
        <p:spPr bwMode="auto">
          <a:xfrm>
            <a:off x="6084168" y="686938"/>
            <a:ext cx="2017885" cy="117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 descr="K:\documents\homeworklec\5\jy_计算机组成原理\pre\1036679504_9716858.310x3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1" r="4301" b="15584"/>
          <a:stretch/>
        </p:blipFill>
        <p:spPr bwMode="auto">
          <a:xfrm>
            <a:off x="6444208" y="5072631"/>
            <a:ext cx="1859832" cy="10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457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258888" y="-171400"/>
            <a:ext cx="0" cy="57606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258888" y="5589240"/>
            <a:ext cx="698552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4572000" y="5589240"/>
            <a:ext cx="3672408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72000" y="6237312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5440224" y="48308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软件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4860032" y="1124744"/>
            <a:ext cx="4032448" cy="2051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修改语句：</a:t>
            </a:r>
            <a:endParaRPr lang="en-US" altLang="zh-C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将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add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sub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改为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addu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subu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修改入口点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名称：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汇编实现入口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函数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汇编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系统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函数：</a:t>
            </a:r>
            <a:endParaRPr lang="zh-CN" alt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Alloc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PrintInt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PrintString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链接过程：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ucore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提供的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linker script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binutils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as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ld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链接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23728" y="116632"/>
            <a:ext cx="1986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U</a:t>
            </a:r>
            <a:r>
              <a:rPr lang="en-US" altLang="zh-CN" sz="5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CORE</a:t>
            </a:r>
            <a:endParaRPr lang="zh-CN" alt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85779" y="44624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DECAF</a:t>
            </a:r>
            <a:endParaRPr lang="zh-CN" altLang="en-US" sz="54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1637860" y="1039962"/>
            <a:ext cx="3131976" cy="373523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4860032" y="1039962"/>
            <a:ext cx="4032448" cy="3766988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1619672" y="1444080"/>
            <a:ext cx="3312368" cy="24169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fix bug: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nop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in exception handler</a:t>
            </a: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优化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: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compiled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under -O2</a:t>
            </a:r>
          </a:p>
          <a:p>
            <a:pPr marL="0" indent="0">
              <a:buNone/>
            </a:pP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增加系统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调用：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fetchrun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,  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redraw_console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993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572000" y="5445993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683568" y="116632"/>
            <a:ext cx="316422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用户态程序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572000" y="-171400"/>
            <a:ext cx="0" cy="741682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1403648" y="972132"/>
            <a:ext cx="3055938" cy="2633081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7" name="Rectangle 18"/>
          <p:cNvSpPr>
            <a:spLocks noChangeArrowheads="1"/>
          </p:cNvSpPr>
          <p:nvPr/>
        </p:nvSpPr>
        <p:spPr bwMode="auto">
          <a:xfrm>
            <a:off x="4738687" y="965751"/>
            <a:ext cx="3055938" cy="263946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70266" y="285293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幻灯放映</a:t>
            </a:r>
            <a:endParaRPr lang="zh-CN" altLang="en-US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44907" y="284599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贪吃蛇</a:t>
            </a:r>
            <a:endParaRPr lang="zh-CN" altLang="en-US" sz="4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9698" name="Picture 2" descr="K:\documents\homeworklec\5\jy_计算机组成原理\pre\PowerPoint-and-Keynote-9_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46" y="1163072"/>
            <a:ext cx="2465390" cy="17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K:\documents\homeworklec\5\jy_计算机组成原理\pre\112124986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 b="7787"/>
          <a:stretch/>
        </p:blipFill>
        <p:spPr bwMode="auto">
          <a:xfrm>
            <a:off x="5033652" y="1277257"/>
            <a:ext cx="2466007" cy="157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747753" y="5085184"/>
            <a:ext cx="2808312" cy="5048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619903" y="4221162"/>
            <a:ext cx="3840529" cy="1368847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altLang="zh-CN">
              <a:ea typeface="宋体" pitchFamily="2" charset="-122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4699732" y="4580483"/>
            <a:ext cx="3760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为减少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TLB lookup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，提高效率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，简化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实现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，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未进行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特权相关异常触发，程序直接访问物理内存地址实现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操作</a:t>
            </a: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1838917" y="5157961"/>
            <a:ext cx="30066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幻灯片存放于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flash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</a:t>
            </a:r>
          </a:p>
        </p:txBody>
      </p:sp>
    </p:spTree>
    <p:extLst>
      <p:ext uri="{BB962C8B-B14F-4D97-AF65-F5344CB8AC3E}">
        <p14:creationId xmlns:p14="http://schemas.microsoft.com/office/powerpoint/2010/main" val="995786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DDDDDD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ECEF00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21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572000" y="5942626"/>
            <a:ext cx="0" cy="131141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572000" y="-171399"/>
            <a:ext cx="0" cy="79208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15823" y="4365104"/>
            <a:ext cx="7560633" cy="1577522"/>
            <a:chOff x="976719" y="2106625"/>
            <a:chExt cx="6337783" cy="1322375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6"/>
            <a:stretch/>
          </p:blipFill>
          <p:spPr bwMode="auto">
            <a:xfrm>
              <a:off x="976719" y="2106625"/>
              <a:ext cx="1853567" cy="1322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5"/>
            <a:stretch/>
          </p:blipFill>
          <p:spPr bwMode="auto">
            <a:xfrm>
              <a:off x="2829294" y="2106625"/>
              <a:ext cx="4485208" cy="1322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1" name="直接连接符 50"/>
          <p:cNvCxnSpPr/>
          <p:nvPr/>
        </p:nvCxnSpPr>
        <p:spPr>
          <a:xfrm flipH="1" flipV="1">
            <a:off x="4579257" y="620689"/>
            <a:ext cx="3737159" cy="79208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8316416" y="1412776"/>
            <a:ext cx="2" cy="295232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19"/>
          <p:cNvSpPr txBox="1">
            <a:spLocks noChangeArrowheads="1"/>
          </p:cNvSpPr>
          <p:nvPr/>
        </p:nvSpPr>
        <p:spPr bwMode="auto">
          <a:xfrm>
            <a:off x="3712354" y="1630541"/>
            <a:ext cx="17237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Verilog</a:t>
            </a:r>
            <a:endParaRPr lang="nl-NL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1259632" y="1628799"/>
            <a:ext cx="6768752" cy="22721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31640" y="2348880"/>
            <a:ext cx="6552728" cy="123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极大减少代码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量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部分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有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冗余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使用</a:t>
            </a: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python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生成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verilog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代码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1070077" y="352338"/>
            <a:ext cx="264227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语言选择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13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043608" y="6021288"/>
            <a:ext cx="0" cy="100811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572000" y="-171400"/>
            <a:ext cx="0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22282" r="13760" b="27136"/>
          <a:stretch/>
        </p:blipFill>
        <p:spPr bwMode="auto">
          <a:xfrm>
            <a:off x="1259632" y="1111249"/>
            <a:ext cx="7171070" cy="260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 bwMode="auto">
          <a:xfrm>
            <a:off x="841603" y="352338"/>
            <a:ext cx="3730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项目管理：</a:t>
            </a:r>
            <a:r>
              <a:rPr lang="en-US" altLang="zh-CN" sz="4000" b="1" dirty="0" err="1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Git</a:t>
            </a:r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endParaRPr lang="en-US" altLang="zh-CN" sz="40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59632" y="3900128"/>
            <a:ext cx="2736303" cy="1750144"/>
            <a:chOff x="6280960" y="1195048"/>
            <a:chExt cx="3336441" cy="2088431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6363026" y="2651081"/>
              <a:ext cx="32543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活跃开发日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6288896" y="1366550"/>
              <a:ext cx="17283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33</a:t>
              </a:r>
              <a:r>
                <a:rPr lang="nl-NL" altLang="zh-CN" sz="4800" dirty="0" smtClean="0">
                  <a:solidFill>
                    <a:srgbClr val="626400"/>
                  </a:solidFill>
                  <a:ea typeface="宋体" pitchFamily="2" charset="-122"/>
                </a:rPr>
                <a:t>/59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 flipH="1">
            <a:off x="4579258" y="476672"/>
            <a:ext cx="409719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676458" y="484516"/>
            <a:ext cx="0" cy="55367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3059832" y="3911104"/>
            <a:ext cx="2842045" cy="1750144"/>
            <a:chOff x="6280960" y="1195048"/>
            <a:chExt cx="3465374" cy="2088431"/>
          </a:xfrm>
        </p:grpSpPr>
        <p:sp>
          <p:nvSpPr>
            <p:cNvPr id="36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6491958" y="2651081"/>
              <a:ext cx="3254376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   文件数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>
              <a:off x="6625937" y="1366550"/>
              <a:ext cx="148000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846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flipH="1">
            <a:off x="1043608" y="5992260"/>
            <a:ext cx="7632849" cy="2902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788024" y="3911104"/>
            <a:ext cx="1899879" cy="1750144"/>
            <a:chOff x="6193160" y="1195048"/>
            <a:chExt cx="2316569" cy="2088431"/>
          </a:xfrm>
        </p:grpSpPr>
        <p:sp>
          <p:nvSpPr>
            <p:cNvPr id="43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6719965" y="2634178"/>
              <a:ext cx="1283277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代码量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46" name="Rectangle 6"/>
            <p:cNvSpPr>
              <a:spLocks noChangeArrowheads="1"/>
            </p:cNvSpPr>
            <p:nvPr/>
          </p:nvSpPr>
          <p:spPr bwMode="auto">
            <a:xfrm>
              <a:off x="6193160" y="1366550"/>
              <a:ext cx="231656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  <a:ea typeface="宋体" pitchFamily="2" charset="-122"/>
                </a:rPr>
                <a:t>76777</a:t>
              </a:r>
              <a:endParaRPr lang="nl-NL" altLang="zh-CN" sz="4800" dirty="0">
                <a:solidFill>
                  <a:schemeClr val="tx2">
                    <a:lumMod val="65000"/>
                    <a:lumOff val="35000"/>
                  </a:schemeClr>
                </a:solidFill>
                <a:ea typeface="宋体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444208" y="3904555"/>
            <a:ext cx="2448272" cy="1750144"/>
            <a:chOff x="6022556" y="1195048"/>
            <a:chExt cx="3254376" cy="2088431"/>
          </a:xfrm>
        </p:grpSpPr>
        <p:sp>
          <p:nvSpPr>
            <p:cNvPr id="48" name="Rectangle 3"/>
            <p:cNvSpPr>
              <a:spLocks noChangeArrowheads="1"/>
            </p:cNvSpPr>
            <p:nvPr/>
          </p:nvSpPr>
          <p:spPr bwMode="auto">
            <a:xfrm>
              <a:off x="6288896" y="2491317"/>
              <a:ext cx="2069797" cy="7921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6280960" y="1195048"/>
              <a:ext cx="2077734" cy="1296268"/>
            </a:xfrm>
            <a:prstGeom prst="rect">
              <a:avLst/>
            </a:prstGeom>
            <a:solidFill>
              <a:srgbClr val="ECEF00"/>
            </a:solidFill>
            <a:ln w="9525" algn="ctr">
              <a:solidFill>
                <a:srgbClr val="ECE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6022556" y="2651081"/>
              <a:ext cx="3254376" cy="47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   日均提交数</a:t>
              </a:r>
              <a:endParaRPr lang="nl-NL" altLang="zh-CN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6625937" y="1366550"/>
              <a:ext cx="1270869" cy="99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nl-NL" altLang="zh-CN" sz="4800" dirty="0" smtClean="0">
                  <a:solidFill>
                    <a:srgbClr val="C00000"/>
                  </a:solidFill>
                  <a:ea typeface="宋体" pitchFamily="2" charset="-122"/>
                </a:rPr>
                <a:t>4.9</a:t>
              </a:r>
              <a:endParaRPr lang="nl-NL" altLang="zh-CN" sz="4800" dirty="0">
                <a:solidFill>
                  <a:srgbClr val="626400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28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107504" y="3436844"/>
            <a:ext cx="734098" cy="9282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4005064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043608" y="-459432"/>
            <a:ext cx="0" cy="64807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636912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-30163" y="3108400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129634" y="260648"/>
            <a:ext cx="45224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自动化的仿真过程</a:t>
            </a:r>
            <a:r>
              <a:rPr lang="en-US" altLang="zh-CN" sz="40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endParaRPr lang="en-US" altLang="zh-CN" sz="40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sz="1600" dirty="0">
              <a:ea typeface="宋体" pitchFamily="2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75" y="1340768"/>
            <a:ext cx="746206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直接连接符 48"/>
          <p:cNvCxnSpPr/>
          <p:nvPr/>
        </p:nvCxnSpPr>
        <p:spPr>
          <a:xfrm flipH="1">
            <a:off x="1043609" y="6021288"/>
            <a:ext cx="35283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572000" y="6021288"/>
            <a:ext cx="0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36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188576" y="4797425"/>
            <a:ext cx="3288080" cy="38164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zh-CN" altLang="en-US" sz="24200" dirty="0">
                <a:solidFill>
                  <a:srgbClr val="D9D9D9"/>
                </a:solidFill>
                <a:latin typeface="DFPLiKingHei-XB" pitchFamily="34" charset="-120"/>
                <a:ea typeface="DFPLiKingHei-XB" pitchFamily="34" charset="-120"/>
              </a:rPr>
              <a:t>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1620688" y="3357563"/>
            <a:ext cx="3288080" cy="38164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zh-CN" altLang="en-US" sz="24200" dirty="0">
                <a:solidFill>
                  <a:srgbClr val="D9D9D9"/>
                </a:solidFill>
                <a:latin typeface="DFPLiKingHei-XB" pitchFamily="34" charset="-120"/>
                <a:ea typeface="DFPLiKingHei-XB" pitchFamily="34" charset="-120"/>
              </a:rPr>
              <a:t>“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228725" y="4711700"/>
            <a:ext cx="6872288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dist" eaLnBrk="1" hangingPunct="1">
              <a:lnSpc>
                <a:spcPts val="4480"/>
              </a:lnSpc>
              <a:defRPr/>
            </a:pPr>
            <a:r>
              <a:rPr lang="nl-BE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nch Script MT" pitchFamily="66" charset="0"/>
                <a:ea typeface="宋体" pitchFamily="2" charset="-122"/>
              </a:rPr>
              <a:t>Great works are not performed by </a:t>
            </a:r>
          </a:p>
          <a:p>
            <a:pPr algn="dist" eaLnBrk="1" hangingPunct="1">
              <a:lnSpc>
                <a:spcPts val="4480"/>
              </a:lnSpc>
              <a:defRPr/>
            </a:pPr>
            <a:r>
              <a:rPr lang="nl-BE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nch Script MT" pitchFamily="66" charset="0"/>
                <a:ea typeface="宋体" pitchFamily="2" charset="-122"/>
              </a:rPr>
              <a:t>strength but by perseverance.</a:t>
            </a:r>
            <a:endParaRPr lang="nl-NL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nch Script MT" pitchFamily="66" charset="0"/>
              <a:ea typeface="宋体" pitchFamily="2" charset="-122"/>
            </a:endParaRPr>
          </a:p>
        </p:txBody>
      </p:sp>
      <p:pic>
        <p:nvPicPr>
          <p:cNvPr id="4101" name="Picture 4" descr="K:\documents\homeworklec\5\jy_计算机组成原理\pre\large_dokj_6ca50000610e118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2"/>
          <a:stretch>
            <a:fillRect/>
          </a:stretch>
        </p:blipFill>
        <p:spPr bwMode="auto">
          <a:xfrm>
            <a:off x="2022475" y="981075"/>
            <a:ext cx="50895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957263" y="0"/>
            <a:ext cx="0" cy="458152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71550" y="188913"/>
            <a:ext cx="1677988" cy="431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u="sng">
                <a:solidFill>
                  <a:srgbClr val="FFFFFF"/>
                </a:solidFill>
                <a:latin typeface="Minion Pro Med" pitchFamily="18" charset="0"/>
                <a:ea typeface="宋体" pitchFamily="2" charset="-122"/>
              </a:rPr>
              <a:t>Nov 11, 2013</a:t>
            </a:r>
            <a:endParaRPr lang="zh-CN" altLang="en-US" sz="2000" u="sng">
              <a:solidFill>
                <a:srgbClr val="FFFFFF"/>
              </a:solidFill>
              <a:latin typeface="Minion Pro Med" pitchFamily="18" charset="0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942975" y="4581525"/>
            <a:ext cx="74168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8350250" y="4572000"/>
            <a:ext cx="0" cy="15938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4576763" y="6145213"/>
            <a:ext cx="378301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76763" y="6126163"/>
            <a:ext cx="0" cy="108108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DDDDDD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rgbClr val="ECE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27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31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835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2"/>
            <a:ext cx="0" cy="49411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 txBox="1">
            <a:spLocks/>
          </p:cNvSpPr>
          <p:nvPr/>
        </p:nvSpPr>
        <p:spPr>
          <a:xfrm>
            <a:off x="340663" y="1351309"/>
            <a:ext cx="3871297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n"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50MHz timing constraint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下</a:t>
            </a:r>
            <a:r>
              <a:rPr lang="en-US" altLang="zh-CN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xilinx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无法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逻辑综合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25M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下可以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综合但无法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正常工作</a:t>
            </a:r>
            <a:endParaRPr lang="en-US" altLang="zh-CN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工作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12.5M</a:t>
            </a:r>
          </a:p>
          <a:p>
            <a:pPr marL="0" indent="0">
              <a:buNone/>
            </a:pP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其他各种</a:t>
            </a: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诡异问题</a:t>
            </a:r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830644"/>
            <a:ext cx="2918143" cy="5768422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89243">
            <a:off x="6341322" y="-95923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989243">
            <a:off x="7441219" y="15015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t="18546" r="27723" b="31998"/>
          <a:stretch/>
        </p:blipFill>
        <p:spPr bwMode="auto">
          <a:xfrm rot="19089243">
            <a:off x="5261541" y="30595"/>
            <a:ext cx="108012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-324544" y="4941168"/>
            <a:ext cx="489654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 bwMode="auto">
          <a:xfrm>
            <a:off x="755576" y="188640"/>
            <a:ext cx="264227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问题总结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336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0350"/>
            <a:ext cx="8574088" cy="581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FFFF00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8"/>
            <a:chOff x="4580880" y="1052364"/>
            <a:chExt cx="3871082" cy="1036950"/>
          </a:xfrm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566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5836" y="1916832"/>
            <a:ext cx="644248" cy="81614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803525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/>
          <p:cNvSpPr txBox="1">
            <a:spLocks noChangeArrowheads="1"/>
          </p:cNvSpPr>
          <p:nvPr/>
        </p:nvSpPr>
        <p:spPr bwMode="auto">
          <a:xfrm>
            <a:off x="-41275" y="2535238"/>
            <a:ext cx="90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6154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572000" y="0"/>
            <a:ext cx="0" cy="4048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258888" y="404813"/>
            <a:ext cx="3313112" cy="8636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258888" y="1268413"/>
            <a:ext cx="0" cy="23368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195736" y="2060848"/>
            <a:ext cx="6696744" cy="388843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 rot="20735640">
            <a:off x="1765972" y="768297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2518062" y="2173634"/>
            <a:ext cx="6625938" cy="34876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50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多条常用指令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异常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中断处理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特权级的实现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MMU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与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TLB</a:t>
            </a: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正确的延迟槽与冲突处理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     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可直接运行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gcc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-O2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编译出的代码</a:t>
            </a:r>
          </a:p>
          <a:p>
            <a:pPr>
              <a:buFont typeface="Wingdings" pitchFamily="2" charset="2"/>
              <a:buChar char="ü"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263406" y="4960938"/>
            <a:ext cx="0" cy="23368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258888" y="4138612"/>
            <a:ext cx="778764" cy="87456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1258888" y="3582989"/>
            <a:ext cx="792832" cy="57626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566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5836" y="1916832"/>
            <a:ext cx="644248" cy="81614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803525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/>
          <p:cNvSpPr txBox="1">
            <a:spLocks noChangeArrowheads="1"/>
          </p:cNvSpPr>
          <p:nvPr/>
        </p:nvSpPr>
        <p:spPr bwMode="auto">
          <a:xfrm>
            <a:off x="-41275" y="2535238"/>
            <a:ext cx="90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6154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258888" y="-171400"/>
            <a:ext cx="0" cy="76326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257425" y="126888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257425" y="2897658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257425" y="452643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5381625" y="126888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5381625" y="2897658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5381625" y="4526433"/>
            <a:ext cx="3055938" cy="156686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419872" y="2420888"/>
            <a:ext cx="840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flash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441808" y="225583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支持外设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pic>
        <p:nvPicPr>
          <p:cNvPr id="144387" name="Picture 3" descr="K:\documents\homeworklec\5\jy_计算机组成原理\pre\add-ram-laptop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92" y="1367779"/>
            <a:ext cx="1376865" cy="9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6570602" y="2391271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ram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144388" name="Picture 4" descr="K:\documents\homeworklec\5\jy_计算机组成原理\pre\1348538527YvbBf6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22301"/>
            <a:ext cx="1440160" cy="95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9" name="Picture 5" descr="K:\documents\homeworklec\5\jy_计算机组成原理\pre\USB串口线（DEX6502）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24944"/>
            <a:ext cx="1102072" cy="110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3411741" y="4005064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32741" r="50000" b="16106"/>
          <a:stretch/>
        </p:blipFill>
        <p:spPr bwMode="auto">
          <a:xfrm>
            <a:off x="6300192" y="3036833"/>
            <a:ext cx="1172502" cy="8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 Box 22"/>
          <p:cNvSpPr txBox="1">
            <a:spLocks noChangeArrowheads="1"/>
          </p:cNvSpPr>
          <p:nvPr/>
        </p:nvSpPr>
        <p:spPr bwMode="auto">
          <a:xfrm>
            <a:off x="6516216" y="4005064"/>
            <a:ext cx="8194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VGA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144391" name="Picture 7" descr="K:\documents\homeworklec\5\jy_计算机组成原理\pre\195_2002_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2" b="19916"/>
          <a:stretch/>
        </p:blipFill>
        <p:spPr bwMode="auto">
          <a:xfrm>
            <a:off x="2939277" y="4725144"/>
            <a:ext cx="1920755" cy="8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Box 22"/>
          <p:cNvSpPr txBox="1">
            <a:spLocks noChangeArrowheads="1"/>
          </p:cNvSpPr>
          <p:nvPr/>
        </p:nvSpPr>
        <p:spPr bwMode="auto">
          <a:xfrm>
            <a:off x="3062795" y="5559623"/>
            <a:ext cx="8611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PS/2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3779912" y="555962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键盘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6156176" y="5055567"/>
            <a:ext cx="17844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ea typeface="宋体" pitchFamily="2" charset="-122"/>
              </a:rPr>
              <a:t>And more…</a:t>
            </a:r>
            <a:endParaRPr lang="nl-NL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145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258888" y="-171400"/>
            <a:ext cx="0" cy="57606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58888" y="5589240"/>
            <a:ext cx="698552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572000" y="5589240"/>
            <a:ext cx="3672408" cy="6480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572000" y="6237312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29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/>
        </p:blipFill>
        <p:spPr bwMode="auto">
          <a:xfrm>
            <a:off x="105836" y="1916832"/>
            <a:ext cx="644248" cy="81614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179388" y="2803525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2"/>
          <p:cNvSpPr txBox="1">
            <a:spLocks noChangeArrowheads="1"/>
          </p:cNvSpPr>
          <p:nvPr/>
        </p:nvSpPr>
        <p:spPr bwMode="auto">
          <a:xfrm>
            <a:off x="-41275" y="2535238"/>
            <a:ext cx="90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35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36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5440224" y="48308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核心</a:t>
            </a:r>
            <a:r>
              <a:rPr lang="zh-CN" altLang="en-US" sz="44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软件</a:t>
            </a:r>
            <a:endParaRPr lang="en-US" altLang="zh-CN" sz="4400" b="1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38" name="内容占位符 2"/>
          <p:cNvSpPr txBox="1">
            <a:spLocks/>
          </p:cNvSpPr>
          <p:nvPr/>
        </p:nvSpPr>
        <p:spPr>
          <a:xfrm>
            <a:off x="5408392" y="1953855"/>
            <a:ext cx="2691999" cy="20512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修改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decaf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编译器</a:t>
            </a:r>
            <a:endParaRPr lang="en-US" altLang="zh-C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可编译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decaf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程序并直接运行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1760" y="511526"/>
            <a:ext cx="1986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U</a:t>
            </a:r>
            <a:r>
              <a:rPr lang="en-US" altLang="zh-CN" sz="5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CORE</a:t>
            </a:r>
            <a:endParaRPr lang="zh-CN" alt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5779" y="476672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DECAF</a:t>
            </a:r>
            <a:endParaRPr lang="zh-CN" altLang="en-US" sz="54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1619672" y="1474986"/>
            <a:ext cx="3456384" cy="317797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5220072" y="1474986"/>
            <a:ext cx="3096344" cy="3177977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000">
              <a:ea typeface="宋体" pitchFamily="2" charset="-122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1691680" y="1948136"/>
            <a:ext cx="3312368" cy="24169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</a:t>
            </a:r>
            <a:r>
              <a:rPr lang="en-US" altLang="zh-CN" sz="24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fetchrun</a:t>
            </a: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系统调用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可通过串口从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PC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接收程序并执行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>
              <a:buNone/>
            </a:pPr>
            <a:r>
              <a:rPr lang="zh-CN" alt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增加软件渲染</a:t>
            </a:r>
            <a:endParaRPr lang="en-US" altLang="zh-CN" sz="24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00050" lvl="1" indent="0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控制台输出到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vga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buffer</a:t>
            </a:r>
          </a:p>
          <a:p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4572000" y="0"/>
            <a:ext cx="0" cy="69580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" name="组合 6"/>
          <p:cNvGrpSpPr>
            <a:grpSpLocks/>
          </p:cNvGrpSpPr>
          <p:nvPr/>
        </p:nvGrpSpPr>
        <p:grpSpPr bwMode="auto">
          <a:xfrm>
            <a:off x="4594225" y="765175"/>
            <a:ext cx="2836863" cy="1036638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624" y="1166698"/>
              <a:ext cx="3385842" cy="9226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功能概述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4" name="组合 8"/>
          <p:cNvGrpSpPr>
            <a:grpSpLocks/>
          </p:cNvGrpSpPr>
          <p:nvPr/>
        </p:nvGrpSpPr>
        <p:grpSpPr bwMode="auto">
          <a:xfrm>
            <a:off x="1901825" y="2133600"/>
            <a:ext cx="2651125" cy="1036637"/>
            <a:chOff x="4580880" y="1052364"/>
            <a:chExt cx="3871082" cy="1036949"/>
          </a:xfrm>
          <a:solidFill>
            <a:srgbClr val="FFFF00"/>
          </a:solidFill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6801" y="1166698"/>
              <a:ext cx="338429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0D0D0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实现细节</a:t>
              </a:r>
              <a:endParaRPr lang="en-US" altLang="zh-CN" sz="36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5" name="组合 11"/>
          <p:cNvGrpSpPr>
            <a:grpSpLocks/>
          </p:cNvGrpSpPr>
          <p:nvPr/>
        </p:nvGrpSpPr>
        <p:grpSpPr bwMode="auto">
          <a:xfrm>
            <a:off x="4591050" y="3646488"/>
            <a:ext cx="2847975" cy="1036637"/>
            <a:chOff x="4580880" y="1052364"/>
            <a:chExt cx="3871082" cy="1036950"/>
          </a:xfrm>
          <a:solidFill>
            <a:srgbClr val="DDDDDD"/>
          </a:solidFill>
        </p:grpSpPr>
        <p:sp>
          <p:nvSpPr>
            <p:cNvPr id="514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46963" y="1166699"/>
              <a:ext cx="3385579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开发特色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6" name="组合 14"/>
          <p:cNvGrpSpPr>
            <a:grpSpLocks/>
          </p:cNvGrpSpPr>
          <p:nvPr/>
        </p:nvGrpSpPr>
        <p:grpSpPr bwMode="auto">
          <a:xfrm>
            <a:off x="1901825" y="4941888"/>
            <a:ext cx="2649538" cy="1036637"/>
            <a:chOff x="4580880" y="1052364"/>
            <a:chExt cx="3871082" cy="1036950"/>
          </a:xfrm>
          <a:solidFill>
            <a:srgbClr val="C0C0C0"/>
          </a:solidFill>
        </p:grpSpPr>
        <p:sp>
          <p:nvSpPr>
            <p:cNvPr id="5139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080" y="1166699"/>
              <a:ext cx="3384006" cy="922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碳化硅黑体二" pitchFamily="2" charset="-122"/>
                  <a:ea typeface="碳化硅黑体二" pitchFamily="2" charset="-122"/>
                </a:rPr>
                <a:t>问题总结</a:t>
              </a:r>
              <a:endPara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endParaRPr>
            </a:p>
            <a:p>
              <a:pPr eaLnBrk="1" hangingPunct="1"/>
              <a:endParaRPr lang="zh-CN" altLang="en-US" dirty="0">
                <a:ea typeface="宋体" pitchFamily="2" charset="-122"/>
              </a:endParaRPr>
            </a:p>
          </p:txBody>
        </p:sp>
      </p:grpSp>
      <p:grpSp>
        <p:nvGrpSpPr>
          <p:cNvPr id="5127" name="组合 20"/>
          <p:cNvGrpSpPr>
            <a:grpSpLocks/>
          </p:cNvGrpSpPr>
          <p:nvPr/>
        </p:nvGrpSpPr>
        <p:grpSpPr bwMode="auto">
          <a:xfrm>
            <a:off x="3654425" y="765175"/>
            <a:ext cx="1062038" cy="1098550"/>
            <a:chOff x="4580880" y="1052364"/>
            <a:chExt cx="4408792" cy="1098505"/>
          </a:xfrm>
        </p:grpSpPr>
        <p:sp>
          <p:nvSpPr>
            <p:cNvPr id="5137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1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8" name="组合 23"/>
          <p:cNvGrpSpPr>
            <a:grpSpLocks/>
          </p:cNvGrpSpPr>
          <p:nvPr/>
        </p:nvGrpSpPr>
        <p:grpSpPr bwMode="auto">
          <a:xfrm>
            <a:off x="4591050" y="2133600"/>
            <a:ext cx="1062038" cy="1098550"/>
            <a:chOff x="4580880" y="1052364"/>
            <a:chExt cx="4408792" cy="1098505"/>
          </a:xfrm>
        </p:grpSpPr>
        <p:sp>
          <p:nvSpPr>
            <p:cNvPr id="5135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2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29" name="组合 26"/>
          <p:cNvGrpSpPr>
            <a:grpSpLocks/>
          </p:cNvGrpSpPr>
          <p:nvPr/>
        </p:nvGrpSpPr>
        <p:grpSpPr bwMode="auto">
          <a:xfrm>
            <a:off x="3654425" y="3644900"/>
            <a:ext cx="1062038" cy="1098550"/>
            <a:chOff x="4580880" y="1052364"/>
            <a:chExt cx="4408792" cy="1098505"/>
          </a:xfrm>
        </p:grpSpPr>
        <p:sp>
          <p:nvSpPr>
            <p:cNvPr id="5133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3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5130" name="组合 29"/>
          <p:cNvGrpSpPr>
            <a:grpSpLocks/>
          </p:cNvGrpSpPr>
          <p:nvPr/>
        </p:nvGrpSpPr>
        <p:grpSpPr bwMode="auto">
          <a:xfrm>
            <a:off x="4572000" y="4941888"/>
            <a:ext cx="1062038" cy="1098550"/>
            <a:chOff x="4580880" y="1052364"/>
            <a:chExt cx="4408792" cy="1098505"/>
          </a:xfrm>
        </p:grpSpPr>
        <p:sp>
          <p:nvSpPr>
            <p:cNvPr id="5131" name="Rectangle 4"/>
            <p:cNvSpPr>
              <a:spLocks noChangeArrowheads="1"/>
            </p:cNvSpPr>
            <p:nvPr/>
          </p:nvSpPr>
          <p:spPr bwMode="auto">
            <a:xfrm>
              <a:off x="4580880" y="1052364"/>
              <a:ext cx="3871082" cy="8644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02351" y="1166659"/>
              <a:ext cx="3387321" cy="9842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  <a:ea typeface="碳化硅黑体二" pitchFamily="2" charset="-122"/>
                </a:rPr>
                <a:t>4</a:t>
              </a:r>
            </a:p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46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258888" y="391964"/>
            <a:ext cx="11430" cy="646603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58888" y="389806"/>
            <a:ext cx="3313112" cy="215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572000" y="-387424"/>
            <a:ext cx="0" cy="7920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907704" y="5301207"/>
            <a:ext cx="5040560" cy="864097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775" r="9692" b="23381"/>
          <a:stretch/>
        </p:blipFill>
        <p:spPr bwMode="auto">
          <a:xfrm>
            <a:off x="1907704" y="764704"/>
            <a:ext cx="5040560" cy="444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3443" y="5321368"/>
            <a:ext cx="496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按照流水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CPU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的主体框架自行设计实现</a:t>
            </a:r>
            <a:endParaRPr lang="en-US" altLang="zh-CN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需要注意各种细节</a:t>
            </a:r>
            <a:endParaRPr lang="zh-CN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7164288" y="743440"/>
            <a:ext cx="1080120" cy="4465121"/>
          </a:xfrm>
          <a:prstGeom prst="rect">
            <a:avLst/>
          </a:prstGeom>
          <a:solidFill>
            <a:srgbClr val="ECEF00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312" y="1383923"/>
            <a:ext cx="5538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处理器核心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164288" y="5301208"/>
            <a:ext cx="1080120" cy="864096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8024" y="76470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资料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设计手稿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照片</a:t>
            </a:r>
          </a:p>
        </p:txBody>
      </p:sp>
    </p:spTree>
    <p:extLst>
      <p:ext uri="{BB962C8B-B14F-4D97-AF65-F5344CB8AC3E}">
        <p14:creationId xmlns:p14="http://schemas.microsoft.com/office/powerpoint/2010/main" val="3270742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481110" y="1628800"/>
            <a:ext cx="1380702" cy="3600400"/>
          </a:xfrm>
          <a:prstGeom prst="roundRect">
            <a:avLst>
              <a:gd name="adj" fmla="val 2674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latin typeface="碳化硅黑体二" pitchFamily="2" charset="-122"/>
              <a:ea typeface="碳化硅黑体二" pitchFamily="2" charset="-122"/>
            </a:endParaRPr>
          </a:p>
        </p:txBody>
      </p:sp>
      <p:pic>
        <p:nvPicPr>
          <p:cNvPr id="7173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 t="25992" b="54396"/>
          <a:stretch>
            <a:fillRect/>
          </a:stretch>
        </p:blipFill>
        <p:spPr bwMode="auto">
          <a:xfrm>
            <a:off x="179388" y="1873250"/>
            <a:ext cx="438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t="-632" r="76236" b="81020"/>
          <a:stretch>
            <a:fillRect/>
          </a:stretch>
        </p:blipFill>
        <p:spPr bwMode="auto">
          <a:xfrm>
            <a:off x="201613" y="360521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9" t="52788" r="13393" b="27600"/>
          <a:stretch>
            <a:fillRect/>
          </a:stretch>
        </p:blipFill>
        <p:spPr bwMode="auto">
          <a:xfrm>
            <a:off x="72167" y="2584449"/>
            <a:ext cx="611401" cy="7731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" descr="D:\documents\javaworkspace\CardMaster_local\WebContent\images\menu_sp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52475" r="61298" b="27913"/>
          <a:stretch>
            <a:fillRect/>
          </a:stretch>
        </p:blipFill>
        <p:spPr bwMode="auto">
          <a:xfrm>
            <a:off x="179388" y="4221163"/>
            <a:ext cx="4381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-60099" y="2276475"/>
            <a:ext cx="90170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功能概述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-30163" y="327501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00"/>
                </a:solidFill>
                <a:latin typeface="华康俪金黑W8(P)" pitchFamily="34" charset="-122"/>
                <a:ea typeface="华康俪金黑W8(P)" pitchFamily="34" charset="-122"/>
              </a:rPr>
              <a:t>实现细节</a:t>
            </a:r>
          </a:p>
        </p:txBody>
      </p:sp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-3175" y="3984625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开发特色</a:t>
            </a:r>
          </a:p>
        </p:txBody>
      </p:sp>
      <p:sp>
        <p:nvSpPr>
          <p:cNvPr id="7180" name="TextBox 11"/>
          <p:cNvSpPr txBox="1">
            <a:spLocks noChangeArrowheads="1"/>
          </p:cNvSpPr>
          <p:nvPr/>
        </p:nvSpPr>
        <p:spPr bwMode="auto">
          <a:xfrm>
            <a:off x="-3175" y="4652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sz="1400">
                <a:solidFill>
                  <a:schemeClr val="bg1"/>
                </a:solidFill>
                <a:latin typeface="华康俪金黑W8(P)" pitchFamily="34" charset="-122"/>
                <a:ea typeface="华康俪金黑W8(P)" pitchFamily="34" charset="-122"/>
              </a:rPr>
              <a:t>问题总结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270318" y="-387424"/>
            <a:ext cx="0" cy="253769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608212" y="2672556"/>
            <a:ext cx="6778625" cy="352901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229619" y="3025855"/>
            <a:ext cx="579876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514350" indent="-514350">
              <a:buFont typeface="Wingdings" pitchFamily="2" charset="2"/>
              <a:buChar char="n"/>
            </a:pP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基于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网上的模块修改，单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信号周期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内多次采样，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115200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稳定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传输</a:t>
            </a: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0" indent="0"/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marL="457200" indent="-457200">
              <a:buFont typeface="Wingdings" pitchFamily="2" charset="2"/>
              <a:buChar char="n"/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CPLD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仅对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TxD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、</a:t>
            </a:r>
            <a:r>
              <a:rPr lang="en-US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RxD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转发，由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FPGA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进行逻辑处理，避免串口数据占用内存总线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229619" y="1044025"/>
            <a:ext cx="64468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老师提供的</a:t>
            </a:r>
            <a:r>
              <a:rPr lang="en-US" altLang="zh-CN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uart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模块并不稳定</a:t>
            </a:r>
            <a:endParaRPr lang="fr-FR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608212" y="836712"/>
            <a:ext cx="6778625" cy="118834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541537" y="836712"/>
            <a:ext cx="331787" cy="1188341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517860" y="992922"/>
            <a:ext cx="4924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碳化硅黑体二" pitchFamily="2" charset="-122"/>
                <a:ea typeface="碳化硅黑体二" pitchFamily="2" charset="-122"/>
              </a:defRPr>
            </a:lvl1pPr>
          </a:lstStyle>
          <a:p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541537" y="2672556"/>
            <a:ext cx="331787" cy="3529012"/>
          </a:xfrm>
          <a:prstGeom prst="rect">
            <a:avLst/>
          </a:prstGeom>
          <a:solidFill>
            <a:srgbClr val="ECEF00"/>
          </a:solidFill>
          <a:ln w="9525">
            <a:solidFill>
              <a:srgbClr val="ECE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 altLang="zh-CN">
              <a:ea typeface="宋体" pitchFamily="2" charset="-122"/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1517860" y="3702964"/>
            <a:ext cx="29935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碳化硅黑体二" pitchFamily="2" charset="-122"/>
                <a:ea typeface="碳化硅黑体二" pitchFamily="2" charset="-122"/>
              </a:rPr>
              <a:t>解决方法</a:t>
            </a:r>
            <a:endParaRPr lang="en-US" altLang="zh-CN" sz="2000" dirty="0">
              <a:latin typeface="碳化硅黑体二" pitchFamily="2" charset="-122"/>
              <a:ea typeface="碳化硅黑体二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1403648" y="116632"/>
            <a:ext cx="2876192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 </a:t>
            </a:r>
            <a:r>
              <a:rPr lang="zh-CN" altLang="en-US" sz="4400" b="1" dirty="0" smtClean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碳化硅黑体二" pitchFamily="2" charset="-122"/>
                <a:ea typeface="碳化硅黑体二" pitchFamily="2" charset="-122"/>
              </a:rPr>
              <a:t>串口</a:t>
            </a:r>
            <a:endParaRPr lang="en-US" altLang="zh-CN" sz="4400" b="1" dirty="0" smtClean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碳化硅黑体二" pitchFamily="2" charset="-122"/>
              <a:ea typeface="碳化硅黑体二" pitchFamily="2" charset="-122"/>
            </a:endParaRP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250317" y="2150269"/>
            <a:ext cx="747889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33916" y="2564904"/>
            <a:ext cx="749529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704014" y="2150269"/>
            <a:ext cx="0" cy="41463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248202" y="2569772"/>
            <a:ext cx="5715" cy="52815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15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713</Words>
  <Application>Microsoft Office PowerPoint</Application>
  <PresentationFormat>全屏显示(4:3)</PresentationFormat>
  <Paragraphs>219</Paragraphs>
  <Slides>22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Standaardontwerp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Futurelab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Alain Thys</dc:creator>
  <cp:lastModifiedBy>Liahnov Techensky</cp:lastModifiedBy>
  <cp:revision>174</cp:revision>
  <dcterms:created xsi:type="dcterms:W3CDTF">2006-11-28T13:10:12Z</dcterms:created>
  <dcterms:modified xsi:type="dcterms:W3CDTF">2014-01-01T12:54:14Z</dcterms:modified>
</cp:coreProperties>
</file>